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7"/>
  </p:notesMasterIdLst>
  <p:sldIdLst>
    <p:sldId id="257" r:id="rId3"/>
    <p:sldId id="275" r:id="rId4"/>
    <p:sldId id="281" r:id="rId5"/>
    <p:sldId id="283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" id="{BFD6C6E6-37A5-45EA-B65D-6418F1C8EF4D}">
          <p14:sldIdLst>
            <p14:sldId id="257"/>
          </p14:sldIdLst>
        </p14:section>
        <p14:section name="Editores" id="{750FC87B-80F5-491B-9FA1-A4131CB54C3E}">
          <p14:sldIdLst>
            <p14:sldId id="275"/>
            <p14:sldId id="281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472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13/04/2018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117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112" Type="http://schemas.openxmlformats.org/officeDocument/2006/relationships/slideLayout" Target="../slideLayouts/slideLayout125.xml"/><Relationship Id="rId133" Type="http://schemas.openxmlformats.org/officeDocument/2006/relationships/slideLayout" Target="../slideLayouts/slideLayout146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29.xml"/><Relationship Id="rId107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102" Type="http://schemas.openxmlformats.org/officeDocument/2006/relationships/slideLayout" Target="../slideLayouts/slideLayout115.xml"/><Relationship Id="rId123" Type="http://schemas.openxmlformats.org/officeDocument/2006/relationships/slideLayout" Target="../slideLayouts/slideLayout136.xml"/><Relationship Id="rId128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8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105" Type="http://schemas.openxmlformats.org/officeDocument/2006/relationships/slideLayout" Target="../slideLayouts/slideLayout118.xml"/><Relationship Id="rId113" Type="http://schemas.openxmlformats.org/officeDocument/2006/relationships/slideLayout" Target="../slideLayouts/slideLayout126.xml"/><Relationship Id="rId118" Type="http://schemas.openxmlformats.org/officeDocument/2006/relationships/slideLayout" Target="../slideLayouts/slideLayout131.xml"/><Relationship Id="rId126" Type="http://schemas.openxmlformats.org/officeDocument/2006/relationships/slideLayout" Target="../slideLayouts/slideLayout139.xml"/><Relationship Id="rId134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121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slideLayout" Target="../slideLayouts/slideLayout116.xml"/><Relationship Id="rId108" Type="http://schemas.openxmlformats.org/officeDocument/2006/relationships/slideLayout" Target="../slideLayouts/slideLayout121.xml"/><Relationship Id="rId116" Type="http://schemas.openxmlformats.org/officeDocument/2006/relationships/slideLayout" Target="../slideLayouts/slideLayout129.xml"/><Relationship Id="rId124" Type="http://schemas.openxmlformats.org/officeDocument/2006/relationships/slideLayout" Target="../slideLayouts/slideLayout137.xml"/><Relationship Id="rId129" Type="http://schemas.openxmlformats.org/officeDocument/2006/relationships/slideLayout" Target="../slideLayouts/slideLayout142.xml"/><Relationship Id="rId137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11" Type="http://schemas.openxmlformats.org/officeDocument/2006/relationships/slideLayout" Target="../slideLayouts/slideLayout124.xml"/><Relationship Id="rId13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6" Type="http://schemas.openxmlformats.org/officeDocument/2006/relationships/slideLayout" Target="../slideLayouts/slideLayout119.xml"/><Relationship Id="rId114" Type="http://schemas.openxmlformats.org/officeDocument/2006/relationships/slideLayout" Target="../slideLayouts/slideLayout127.xml"/><Relationship Id="rId119" Type="http://schemas.openxmlformats.org/officeDocument/2006/relationships/slideLayout" Target="../slideLayouts/slideLayout132.xml"/><Relationship Id="rId127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122" Type="http://schemas.openxmlformats.org/officeDocument/2006/relationships/slideLayout" Target="../slideLayouts/slideLayout135.xml"/><Relationship Id="rId130" Type="http://schemas.openxmlformats.org/officeDocument/2006/relationships/slideLayout" Target="../slideLayouts/slideLayout143.xml"/><Relationship Id="rId13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109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Relationship Id="rId104" Type="http://schemas.openxmlformats.org/officeDocument/2006/relationships/slideLayout" Target="../slideLayouts/slideLayout117.xml"/><Relationship Id="rId120" Type="http://schemas.openxmlformats.org/officeDocument/2006/relationships/slideLayout" Target="../slideLayouts/slideLayout133.xml"/><Relationship Id="rId125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29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100.xml"/><Relationship Id="rId110" Type="http://schemas.openxmlformats.org/officeDocument/2006/relationships/slideLayout" Target="../slideLayouts/slideLayout123.xml"/><Relationship Id="rId115" Type="http://schemas.openxmlformats.org/officeDocument/2006/relationships/slideLayout" Target="../slideLayouts/slideLayout128.xml"/><Relationship Id="rId131" Type="http://schemas.openxmlformats.org/officeDocument/2006/relationships/slideLayout" Target="../slideLayouts/slideLayout144.xml"/><Relationship Id="rId136" Type="http://schemas.openxmlformats.org/officeDocument/2006/relationships/slideLayout" Target="../slideLayouts/slideLayout149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80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-4762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0" y="2626366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Requisitos</a:t>
            </a:r>
            <a:r>
              <a: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 </a:t>
            </a:r>
            <a:r>
              <a:rPr lang="en-GB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funcionais</a:t>
            </a:r>
            <a:r>
              <a: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 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2681427"/>
            <a:ext cx="11474082" cy="1495153"/>
          </a:xfrm>
        </p:spPr>
        <p:txBody>
          <a:bodyPr/>
          <a:lstStyle/>
          <a:p>
            <a:r>
              <a:rPr lang="en-US" dirty="0"/>
              <a:t>Single Page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>
            <a:extLst>
              <a:ext uri="{FF2B5EF4-FFF2-40B4-BE49-F238E27FC236}">
                <a16:creationId xmlns:a16="http://schemas.microsoft.com/office/drawing/2014/main" id="{7D568F1B-3560-4A70-9AF1-DCDB48DCCA2A}"/>
              </a:ext>
            </a:extLst>
          </p:cNvPr>
          <p:cNvSpPr txBox="1">
            <a:spLocks/>
          </p:cNvSpPr>
          <p:nvPr/>
        </p:nvSpPr>
        <p:spPr>
          <a:xfrm>
            <a:off x="41599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são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as SPA(s)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1EA37C6-30CC-42F5-8AAC-69EB34FC5E1C}"/>
              </a:ext>
            </a:extLst>
          </p:cNvPr>
          <p:cNvSpPr/>
          <p:nvPr/>
        </p:nvSpPr>
        <p:spPr>
          <a:xfrm>
            <a:off x="415992" y="1440504"/>
            <a:ext cx="1105419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</a:rPr>
              <a:t>Com mais e mais profissionais estudando e usando </a:t>
            </a:r>
            <a:r>
              <a:rPr lang="pt-BR" sz="1600" dirty="0" err="1">
                <a:solidFill>
                  <a:schemeClr val="bg1"/>
                </a:solidFill>
                <a:latin typeface="helvetica" panose="020B0604020202020204" pitchFamily="34" charset="0"/>
              </a:rPr>
              <a:t>JavaScript</a:t>
            </a:r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</a:rPr>
              <a:t>, grandes empresas como Google, Yahoo!, Apple e Microsoft passaram a desenvolver padrões e técnicas para incrementar a performance de seus scripts, separar e isolar porções de código e fazer uso de orientação à objeto mais avançada na linguagem. Uma das consequências dos estudos e experimentos realizados foram aplicações inteiramente contidas no browser que não precisam fazer requisições de novas páginas no servidor. As melhores práticas aprendidas foram transformadas no conceito de Single Page </a:t>
            </a:r>
            <a:r>
              <a:rPr lang="pt-BR" sz="1600" dirty="0" err="1">
                <a:solidFill>
                  <a:schemeClr val="bg1"/>
                </a:solidFill>
                <a:latin typeface="helvetica" panose="020B0604020202020204" pitchFamily="34" charset="0"/>
              </a:rPr>
              <a:t>Applications</a:t>
            </a:r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</a:rPr>
              <a:t>, ou </a:t>
            </a:r>
            <a:r>
              <a:rPr lang="pt-BR" sz="1600" dirty="0" err="1">
                <a:solidFill>
                  <a:schemeClr val="bg1"/>
                </a:solidFill>
                <a:latin typeface="helvetica" panose="020B0604020202020204" pitchFamily="34" charset="0"/>
              </a:rPr>
              <a:t>SPAs</a:t>
            </a:r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</a:rPr>
              <a:t> .</a:t>
            </a:r>
          </a:p>
          <a:p>
            <a:pPr fontAlgn="base"/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</a:rPr>
              <a:t>As </a:t>
            </a:r>
            <a:r>
              <a:rPr lang="pt-BR" sz="1600" dirty="0" err="1">
                <a:solidFill>
                  <a:schemeClr val="bg1"/>
                </a:solidFill>
                <a:latin typeface="helvetica" panose="020B0604020202020204" pitchFamily="34" charset="0"/>
              </a:rPr>
              <a:t>SPAs</a:t>
            </a:r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</a:rPr>
              <a:t> são aplicações completas, desenvolvidas em </a:t>
            </a:r>
            <a:r>
              <a:rPr lang="pt-BR" sz="1600" dirty="0" err="1">
                <a:solidFill>
                  <a:schemeClr val="bg1"/>
                </a:solidFill>
                <a:latin typeface="helvetica" panose="020B0604020202020204" pitchFamily="34" charset="0"/>
              </a:rPr>
              <a:t>JavaScript</a:t>
            </a:r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</a:rPr>
              <a:t>, que funcionam quase como se estivessem sendo executadas nativamente no desktop. O Google foi pioneiro nesta tecnologia e o mundo o seguiu. Atualmente, a maior parte das aplicações “web 2.0” usam este modelo: o Gmail, a busca do Google, o Google Drive, Facebook, o Twitter, o </a:t>
            </a:r>
            <a:r>
              <a:rPr lang="pt-BR" sz="1600" dirty="0" err="1">
                <a:solidFill>
                  <a:schemeClr val="bg1"/>
                </a:solidFill>
                <a:latin typeface="helvetica" panose="020B0604020202020204" pitchFamily="34" charset="0"/>
              </a:rPr>
              <a:t>FourSquare</a:t>
            </a:r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</a:rPr>
              <a:t>, o Instagram, blogs, sites corporativos, dentre outros.</a:t>
            </a:r>
          </a:p>
          <a:p>
            <a:pPr fontAlgn="base"/>
            <a:endParaRPr lang="en-US" sz="1600" b="0" i="0" u="none" strike="noStrike" dirty="0">
              <a:solidFill>
                <a:schemeClr val="bg1"/>
              </a:solidFill>
              <a:effectLst/>
              <a:latin typeface="helvetica" panose="020B0604020202020204" pitchFamily="34" charset="0"/>
            </a:endParaRPr>
          </a:p>
          <a:p>
            <a:pPr fontAlgn="base"/>
            <a:endParaRPr lang="en-US" sz="1600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pPr fontAlgn="base"/>
            <a:endParaRPr lang="en-US" sz="1600" b="0" i="0" u="none" strike="noStrike" dirty="0">
              <a:solidFill>
                <a:schemeClr val="bg1"/>
              </a:solidFill>
              <a:effectLst/>
              <a:latin typeface="helvetica" panose="020B0604020202020204" pitchFamily="34" charset="0"/>
            </a:endParaRPr>
          </a:p>
          <a:p>
            <a:pPr fontAlgn="base"/>
            <a:endParaRPr lang="en-US" sz="1600" b="0" i="0" u="none" strike="noStrike" dirty="0">
              <a:solidFill>
                <a:schemeClr val="bg1"/>
              </a:solidFill>
              <a:effectLst/>
              <a:latin typeface="helvetica" panose="020B0604020202020204" pitchFamily="34" charset="0"/>
            </a:endParaRPr>
          </a:p>
          <a:p>
            <a:pPr fontAlgn="base"/>
            <a:endParaRPr lang="en-US" sz="1600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pPr fontAlgn="base"/>
            <a:endParaRPr lang="en-US" sz="1600" b="0" i="0" u="none" strike="noStrike" dirty="0">
              <a:solidFill>
                <a:schemeClr val="bg1"/>
              </a:solidFill>
              <a:effectLst/>
              <a:latin typeface="helvetica" panose="020B0604020202020204" pitchFamily="34" charset="0"/>
            </a:endParaRPr>
          </a:p>
          <a:p>
            <a:pPr fontAlgn="base"/>
            <a:endParaRPr lang="en-US" sz="1600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pPr fontAlgn="base"/>
            <a:endParaRPr lang="en-US" sz="1600" b="0" i="0" u="none" strike="noStrike" dirty="0">
              <a:solidFill>
                <a:schemeClr val="bg1"/>
              </a:solidFill>
              <a:effectLst/>
              <a:latin typeface="helvetica" panose="020B0604020202020204" pitchFamily="34" charset="0"/>
            </a:endParaRPr>
          </a:p>
          <a:p>
            <a:pPr fontAlgn="base"/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</a:rPr>
              <a:t>Referência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</a:rPr>
              <a:t>: https://imasters.com.br/desenvolvimento/single-page-applications-e-outras-maravilhas-da-web-moderna/</a:t>
            </a:r>
          </a:p>
        </p:txBody>
      </p:sp>
    </p:spTree>
    <p:extLst>
      <p:ext uri="{BB962C8B-B14F-4D97-AF65-F5344CB8AC3E}">
        <p14:creationId xmlns:p14="http://schemas.microsoft.com/office/powerpoint/2010/main" val="37474748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EE6483D-C4A9-4460-A416-2AE6E8C9F67F}"/>
              </a:ext>
            </a:extLst>
          </p:cNvPr>
          <p:cNvSpPr/>
          <p:nvPr/>
        </p:nvSpPr>
        <p:spPr>
          <a:xfrm>
            <a:off x="5384942" y="2916530"/>
            <a:ext cx="15087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400456791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5755</TotalTime>
  <Words>201</Words>
  <Application>Microsoft Office PowerPoint</Application>
  <PresentationFormat>Widescreen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Gotham Medium</vt:lpstr>
      <vt:lpstr>helvetica</vt:lpstr>
      <vt:lpstr>Roboto</vt:lpstr>
      <vt:lpstr>Roboto Black</vt:lpstr>
      <vt:lpstr>Roboto Light</vt:lpstr>
      <vt:lpstr>Office Theme</vt:lpstr>
      <vt:lpstr>AI Master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F. Pereira de Almeida</cp:lastModifiedBy>
  <cp:revision>135</cp:revision>
  <dcterms:created xsi:type="dcterms:W3CDTF">2018-03-08T20:56:03Z</dcterms:created>
  <dcterms:modified xsi:type="dcterms:W3CDTF">2018-04-13T12:08:49Z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